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37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.xml" ContentType="application/vnd.openxmlformats-officedocument.presentationml.slide+xml"/>
  <Override PartName="/ppt/slides/slide26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3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42.xml" ContentType="application/vnd.openxmlformats-officedocument.presentationml.slide+xml"/>
  <Override PartName="/ppt/slides/slide31.xml" ContentType="application/vnd.openxmlformats-officedocument.presentationml.slide+xml"/>
  <Override PartName="/ppt/slides/slide43.xml" ContentType="application/vnd.openxmlformats-officedocument.presentationml.slide+xml"/>
  <Override PartName="/ppt/slides/slide40.xml" ContentType="application/vnd.openxmlformats-officedocument.presentationml.slide+xml"/>
  <Override PartName="/ppt/slides/slide32.xml" ContentType="application/vnd.openxmlformats-officedocument.presentationml.slide+xml"/>
  <Override PartName="/ppt/slides/slide1.xml" ContentType="application/vnd.openxmlformats-officedocument.presentationml.slide+xml"/>
  <Override PartName="/ppt/slides/slide38.xml" ContentType="application/vnd.openxmlformats-officedocument.presentationml.slide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9.xml" ContentType="application/vnd.openxmlformats-officedocument.presentationml.slide+xml"/>
  <Override PartName="/ppt/slides/slide39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30.xml" ContentType="application/vnd.openxmlformats-officedocument.presentationml.slide+xml"/>
  <Override PartName="/ppt/slides/slide8.xml" ContentType="application/vnd.openxmlformats-officedocument.presentationml.slide+xml"/>
  <Override PartName="/ppt/slides/slide27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41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34.xml" Type="http://schemas.openxmlformats.org/officeDocument/2006/relationships/slide" Id="rId39"/><Relationship Target="slides/slide33.xml" Type="http://schemas.openxmlformats.org/officeDocument/2006/relationships/slide" Id="rId38"/><Relationship Target="slides/slide32.xml" Type="http://schemas.openxmlformats.org/officeDocument/2006/relationships/slide" Id="rId37"/><Relationship Target="slides/slide14.xml" Type="http://schemas.openxmlformats.org/officeDocument/2006/relationships/slide" Id="rId19"/><Relationship Target="slides/slide31.xml" Type="http://schemas.openxmlformats.org/officeDocument/2006/relationships/slide" Id="rId36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25.xml" Type="http://schemas.openxmlformats.org/officeDocument/2006/relationships/slide" Id="rId30"/><Relationship Target="slides/slide7.xml" Type="http://schemas.openxmlformats.org/officeDocument/2006/relationships/slide" Id="rId12"/><Relationship Target="slides/slide26.xml" Type="http://schemas.openxmlformats.org/officeDocument/2006/relationships/slide" Id="rId31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9.xml" Type="http://schemas.openxmlformats.org/officeDocument/2006/relationships/slide" Id="rId34"/><Relationship Target="slides/slide30.xml" Type="http://schemas.openxmlformats.org/officeDocument/2006/relationships/slide" Id="rId35"/><Relationship Target="slides/slide27.xml" Type="http://schemas.openxmlformats.org/officeDocument/2006/relationships/slide" Id="rId32"/><Relationship Target="slides/slide28.xml" Type="http://schemas.openxmlformats.org/officeDocument/2006/relationships/slide" Id="rId33"/><Relationship Target="slides/slide43.xml" Type="http://schemas.openxmlformats.org/officeDocument/2006/relationships/slide" Id="rId48"/><Relationship Target="slides/slide42.xml" Type="http://schemas.openxmlformats.org/officeDocument/2006/relationships/slide" Id="rId47"/><Relationship Target="slides/slide24.xml" Type="http://schemas.openxmlformats.org/officeDocument/2006/relationships/slide" Id="rId29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slides/slide23.xml" Type="http://schemas.openxmlformats.org/officeDocument/2006/relationships/slide" Id="rId28"/><Relationship Target="slides/slide22.xml" Type="http://schemas.openxmlformats.org/officeDocument/2006/relationships/slide" Id="rId27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slides/slide35.xml" Type="http://schemas.openxmlformats.org/officeDocument/2006/relationships/slide" Id="rId40"/><Relationship Target="theme/theme1.xml" Type="http://schemas.openxmlformats.org/officeDocument/2006/relationships/theme" Id="rId1"/><Relationship Target="slides/slide17.xml" Type="http://schemas.openxmlformats.org/officeDocument/2006/relationships/slide" Id="rId22"/><Relationship Target="slides/slide36.xml" Type="http://schemas.openxmlformats.org/officeDocument/2006/relationships/slide" Id="rId41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slides/slide37.xml" Type="http://schemas.openxmlformats.org/officeDocument/2006/relationships/slide" Id="rId42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38.xml" Type="http://schemas.openxmlformats.org/officeDocument/2006/relationships/slide" Id="rId43"/><Relationship Target="slides/slide39.xml" Type="http://schemas.openxmlformats.org/officeDocument/2006/relationships/slide" Id="rId44"/><Relationship Target="slides/slide40.xml" Type="http://schemas.openxmlformats.org/officeDocument/2006/relationships/slide" Id="rId45"/><Relationship Target="slides/slide41.xml" Type="http://schemas.openxmlformats.org/officeDocument/2006/relationships/slide" Id="rId46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https://docs.google.com/document/d/1jSJ08Y09Ga2wya6GvqMqi4CsKbqAb3FjOqMK_-INdMA/edit#heading=h.p0nbk6zvt83" Type="http://schemas.openxmlformats.org/officeDocument/2006/relationships/hyperlink" TargetMode="External" Id="rId2"/><Relationship Target="../notesMasters/notesMaster1.xml" Type="http://schemas.openxmlformats.org/officeDocument/2006/relationships/notesMaster" Id="rId1"/><Relationship Target="http://www.geog.leeds.ac.uk/people/a.turner/publications/papers/conference/AHM2011/NEISSAllHandsFullPaper.pdf" Type="http://schemas.openxmlformats.org/officeDocument/2006/relationships/hyperlink" TargetMode="External" Id="rId4"/><Relationship Target="http://www.geog.leeds.ac.uk/people/a.turner/" Type="http://schemas.openxmlformats.org/officeDocument/2006/relationships/hyperlink" TargetMode="External" Id="rId3"/><Relationship Target="http://www.geog.leeds.ac.uk/people/a.turner/" Type="http://schemas.openxmlformats.org/officeDocument/2006/relationships/hyperlink" TargetMode="External" Id="rId6"/><Relationship Target="http://www.allhands.org.uk/" Type="http://schemas.openxmlformats.org/officeDocument/2006/relationships/hyperlink" TargetMode="External" Id="rId5"/><Relationship Target="http://www.allhands.org.uk/" Type="http://schemas.openxmlformats.org/officeDocument/2006/relationships/hyperlink" TargetMode="External" Id="rId8"/><Relationship Target="http://www.geog.leeds.ac.uk/people/a.turner/publications/papers/conference/AHM2011/NEISSAllHandsAbstract.pdf" Type="http://schemas.openxmlformats.org/officeDocument/2006/relationships/hyperlink" TargetMode="External" Id="rId7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buNone/>
            </a:pPr>
            <a:r>
              <a:rPr lang="en"/>
              <a:t>Presentation slides prepared for a CSAP research cluster meeting, School of Geography, University of Leeds, UK, 2012-12-11 </a:t>
            </a:r>
          </a:p>
          <a:p>
            <a:pPr rtl="0" lvl="0">
              <a:buNone/>
            </a:pPr>
            <a:r>
              <a:rPr lang="en"/>
              <a:t>I last presented this work at the 2011 UK e-Science All Hands Meeting in York (</a:t>
            </a:r>
            <a:r>
              <a:rPr u="sng" lang="en">
                <a:solidFill>
                  <a:schemeClr val="hlink"/>
                </a:solidFill>
                <a:hlinkClick r:id="rId2"/>
              </a:rPr>
              <a:t>https://docs.google.com/document/d/1jSJ08Y09Ga2wya6GvqMqi4CsKbqAb3FjOqMK_-INdMA/edit#heading=h.p0nbk6zvt83</a:t>
            </a:r>
            <a:r>
              <a:rPr lang="en"/>
              <a:t>)</a:t>
            </a:r>
          </a:p>
          <a:p>
            <a:pPr rtl="0" lvl="0" indent="-298450" marL="457200">
              <a:lnSpc>
                <a:spcPct val="115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Doherty, T., Skipsey, S., </a:t>
            </a:r>
            <a:r>
              <a:rPr u="sng" lang="en">
                <a:solidFill>
                  <a:schemeClr val="hlink"/>
                </a:solidFill>
                <a:hlinkClick r:id="rId3"/>
              </a:rPr>
              <a:t>Turner, A.G.D.</a:t>
            </a:r>
            <a:r>
              <a:rPr lang="en"/>
              <a:t>, Watt, J. (2011) </a:t>
            </a:r>
            <a:r>
              <a:rPr u="sng" lang="en">
                <a:solidFill>
                  <a:schemeClr val="hlink"/>
                </a:solidFill>
                <a:hlinkClick r:id="rId4"/>
              </a:rPr>
              <a:t>'A NeISS Collaboration to Develop and Use e-Infrastructure for Large-scale Social Simulation'</a:t>
            </a:r>
            <a:r>
              <a:rPr lang="en"/>
              <a:t>. Paper presented at the </a:t>
            </a:r>
            <a:r>
              <a:rPr u="sng" lang="en">
                <a:solidFill>
                  <a:schemeClr val="hlink"/>
                </a:solidFill>
                <a:hlinkClick r:id="rId5"/>
              </a:rPr>
              <a:t>UK e-Science All Hands Meeting 2011</a:t>
            </a:r>
            <a:r>
              <a:rPr lang="en"/>
              <a:t>.</a:t>
            </a:r>
          </a:p>
          <a:p>
            <a:pPr rtl="0" lvl="0" indent="-298450" marL="457200">
              <a:lnSpc>
                <a:spcPct val="115000"/>
              </a:lnSpc>
              <a:buClr>
                <a:srgbClr val="000000"/>
              </a:buClr>
              <a:buSzPct val="166666"/>
              <a:buFont typeface="Arial"/>
              <a:buChar char="•"/>
            </a:pPr>
            <a:r>
              <a:rPr lang="en"/>
              <a:t>Doherty, T., Skipsey, S., </a:t>
            </a:r>
            <a:r>
              <a:rPr u="sng" lang="en">
                <a:solidFill>
                  <a:schemeClr val="hlink"/>
                </a:solidFill>
                <a:hlinkClick r:id="rId6"/>
              </a:rPr>
              <a:t>Turner, A.G.D.</a:t>
            </a:r>
            <a:r>
              <a:rPr lang="en"/>
              <a:t>, Watt, J. (2011) </a:t>
            </a:r>
            <a:r>
              <a:rPr u="sng" lang="en">
                <a:solidFill>
                  <a:schemeClr val="hlink"/>
                </a:solidFill>
                <a:hlinkClick r:id="rId7"/>
              </a:rPr>
              <a:t>'A NeISS Collaboration to Develop and Use e-Infrastructure for Large-scale Social Simulation'</a:t>
            </a:r>
            <a:r>
              <a:rPr lang="en"/>
              <a:t>. Abstract submitted to the </a:t>
            </a:r>
            <a:r>
              <a:rPr u="sng" lang="en">
                <a:solidFill>
                  <a:schemeClr val="hlink"/>
                </a:solidFill>
                <a:hlinkClick r:id="rId8"/>
              </a:rPr>
              <a:t>UK e-Science All Hands Meeting 2011</a:t>
            </a:r>
            <a:r>
              <a:rPr lang="en"/>
              <a:t> and accepted for full paper presentation.</a:t>
            </a:r>
          </a:p>
          <a:p>
            <a:r>
              <a:t/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3" name="Shape 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5" name="Shape 1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buNone/>
            </a:pPr>
            <a:r>
              <a:rPr lang="en"/>
              <a:t>Results only for illustrative purposes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1" name="Shape 1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buNone/>
            </a:pPr>
            <a:r>
              <a:rPr lang="en"/>
              <a:t>Results only for illustrative purposes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9" name="Shape 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8" name="Shape 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buNone/>
            </a:pPr>
            <a:r>
              <a:rPr lang="en"/>
              <a:t>Results only for illustrative purposes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7" name="Shape 1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8" name="Shape 14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buNone/>
            </a:pPr>
            <a:r>
              <a:rPr lang="en"/>
              <a:t>Results only for illustrative purposes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6" name="Shape 1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7" name="Shape 15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2" name="Shape 1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3" name="Shape 16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8" name="Shape 1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9" name="Shape 16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4" name="Shape 1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5" name="Shape 17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0" name="Shape 1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1" name="Shape 18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6" name="Shape 1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7" name="Shape 18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2" name="Shape 1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3" name="Shape 19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>
              <a:buNone/>
            </a:pPr>
            <a:r>
              <a:rPr lang="en"/>
              <a:t>Giga Byte (GB)</a:t>
            </a:r>
          </a:p>
          <a:p>
            <a:pPr>
              <a:buNone/>
            </a:pPr>
            <a:r>
              <a:rPr lang="en"/>
              <a:t>Central Processing Unit (CPU)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8" name="Shape 1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9" name="Shape 19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4" name="Shape 2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5" name="Shape 20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06" name="Shape 2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0" name="Shape 2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1" name="Shape 21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12" name="Shape 21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8" name="Shape 2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9" name="Shape 21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20" name="Shape 22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buNone/>
            </a:pPr>
            <a:r>
              <a:rPr lang="en"/>
              <a:t>Results only for illustrative purposes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5" name="Shape 2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6" name="Shape 22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27" name="Shape 2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3" name="Shape 2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4" name="Shape 23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35" name="Shape 23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buNone/>
            </a:pPr>
            <a:r>
              <a:rPr lang="en"/>
              <a:t>Results only for illustrative purposes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0" name="Shape 2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1" name="Shape 24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42" name="Shape 24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0" name="Shape 2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1" name="Shape 25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52" name="Shape 25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buNone/>
            </a:pPr>
            <a:r>
              <a:rPr lang="en"/>
              <a:t>Results only for illustrative purposes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9" name="Shape 2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0" name="Shape 26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61" name="Shape 2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8" name="Shape 2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9" name="Shape 26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0" name="Shape 2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74" name="Shape 2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5" name="Shape 27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6" name="Shape 27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80" name="Shape 2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1" name="Shape 28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82" name="Shape 2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86" name="Shape 2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7" name="Shape 28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88" name="Shape 28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92" name="Shape 2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3" name="Shape 29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94" name="Shape 29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98" name="Shape 2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9" name="Shape 29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00" name="Shape 30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04" name="Shape 3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5" name="Shape 30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06" name="Shape 3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0" name="Shape 3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1" name="Shape 31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12" name="Shape 31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 indent="-285750" marL="742950">
              <a:defRPr/>
            </a:lvl2pPr>
            <a:lvl3pPr rtl="0" indent="-228600" marL="1143000">
              <a:defRPr/>
            </a:lvl3pPr>
            <a:lvl4pPr rtl="0" indent="-228600" marL="160020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600200" x="4692273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5875078" x="457200"/>
            <a:ext cy="692693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http://www.geog.leeds.ac.uk/people/a.turner/" Type="http://schemas.openxmlformats.org/officeDocument/2006/relationships/hyperlink" TargetMode="External" Id="rId4"/><Relationship Target="#slide=id.p" Type="http://schemas.openxmlformats.org/officeDocument/2006/relationships/hyperlink" TargetMode="External" Id="rId3"/><Relationship Target="http://bit.ly/TStpJP" Type="http://schemas.openxmlformats.org/officeDocument/2006/relationships/hyperlink" TargetMode="External" Id="rId5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s://e-research.cs.st-andrews.ac.uk/repos/sim/projects/genesis/" Type="http://schemas.openxmlformats.org/officeDocument/2006/relationships/hyperlink" TargetMode="External" Id="rId4"/><Relationship Target="https://sourceforge.net/p/neiss/code/328/tree/genesis/" Type="http://schemas.openxmlformats.org/officeDocument/2006/relationships/hyperlink" TargetMode="External" Id="rId3"/><Relationship Target="http://en.wikipedia.org/wiki/Java_(software_platform)" Type="http://schemas.openxmlformats.org/officeDocument/2006/relationships/hyperlink" TargetMode="External" Id="rId5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www.geog.leeds.ac.uk/people/a.turner/src/andyt/java/projects/MoSeS/" Type="http://schemas.openxmlformats.org/officeDocument/2006/relationships/hyperlink" TargetMode="External" Id="rId4"/><Relationship Target="http://www.geog.leeds.ac.uk/people/a.turner/src/andyt/java/generic/" Type="http://schemas.openxmlformats.org/officeDocument/2006/relationships/hyperlink" TargetMode="External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en.wikipedia.org/wiki/Comma-separated_values" Type="http://schemas.openxmlformats.org/officeDocument/2006/relationships/hyperlink" TargetMode="External" Id="rId4"/><Relationship Target="http://en.wikipedia.org/wiki/XML" Type="http://schemas.openxmlformats.org/officeDocument/2006/relationships/hyperlink" TargetMode="External" Id="rId3"/><Relationship Target="http://en.wikipedia.org/wiki/Portable_Network_Graphics" Type="http://schemas.openxmlformats.org/officeDocument/2006/relationships/hyperlink" TargetMode="External" Id="rId5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4"/><Relationship Target="../media/image08.png" Type="http://schemas.openxmlformats.org/officeDocument/2006/relationships/image" Id="rId3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4"/><Relationship Target="../media/image02.png" Type="http://schemas.openxmlformats.org/officeDocument/2006/relationships/image" Id="rId3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4"/><Relationship Target="../media/image03.png" Type="http://schemas.openxmlformats.org/officeDocument/2006/relationships/image" Id="rId3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png" Type="http://schemas.openxmlformats.org/officeDocument/2006/relationships/image" Id="rId4"/><Relationship Target="../media/image06.png" Type="http://schemas.openxmlformats.org/officeDocument/2006/relationships/image" Id="rId3"/><Relationship Target="../media/image09.png" Type="http://schemas.openxmlformats.org/officeDocument/2006/relationships/image" Id="rId5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6.png" Type="http://schemas.openxmlformats.org/officeDocument/2006/relationships/image" Id="rId4"/><Relationship Target="../media/image07.png" Type="http://schemas.openxmlformats.org/officeDocument/2006/relationships/image" Id="rId3"/><Relationship Target="../media/image12.png" Type="http://schemas.openxmlformats.org/officeDocument/2006/relationships/image" Id="rId5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3.png" Type="http://schemas.openxmlformats.org/officeDocument/2006/relationships/image" Id="rId4"/><Relationship Target="../media/image10.png" Type="http://schemas.openxmlformats.org/officeDocument/2006/relationships/image" Id="rId3"/><Relationship Target="../media/image14.png" Type="http://schemas.openxmlformats.org/officeDocument/2006/relationships/image" Id="rId5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5.xml.rels><?xml version="1.0" encoding="UTF-8" standalone="yes"?><Relationships xmlns="http://schemas.openxmlformats.org/package/2006/relationships"><Relationship Target="../notesSlides/notesSlide2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6.xml.rels><?xml version="1.0" encoding="UTF-8" standalone="yes"?><Relationships xmlns="http://schemas.openxmlformats.org/package/2006/relationships"><Relationship Target="../notesSlides/notesSlide2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7.xml.rels><?xml version="1.0" encoding="UTF-8" standalone="yes"?><Relationships xmlns="http://schemas.openxmlformats.org/package/2006/relationships"><Relationship Target="../notesSlides/notesSlide2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docs.oracle.com/javase/1.5.0/docs/api/java/math/BigDecimal.html" Type="http://schemas.openxmlformats.org/officeDocument/2006/relationships/hyperlink" TargetMode="External" Id="rId3"/></Relationships>
</file>

<file path=ppt/slides/_rels/slide28.xml.rels><?xml version="1.0" encoding="UTF-8" standalone="yes"?><Relationships xmlns="http://schemas.openxmlformats.org/package/2006/relationships"><Relationship Target="../notesSlides/notesSlide2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9.xml.rels><?xml version="1.0" encoding="UTF-8" standalone="yes"?><Relationships xmlns="http://schemas.openxmlformats.org/package/2006/relationships"><Relationship Target="../notesSlides/notesSlide2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0.xml.rels><?xml version="1.0" encoding="UTF-8" standalone="yes"?><Relationships xmlns="http://schemas.openxmlformats.org/package/2006/relationships"><Relationship Target="../notesSlides/notesSlide3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8.png" Type="http://schemas.openxmlformats.org/officeDocument/2006/relationships/image" Id="rId4"/><Relationship Target="../media/image11.png" Type="http://schemas.openxmlformats.org/officeDocument/2006/relationships/image" Id="rId3"/></Relationships>
</file>

<file path=ppt/slides/_rels/slide31.xml.rels><?xml version="1.0" encoding="UTF-8" standalone="yes"?><Relationships xmlns="http://schemas.openxmlformats.org/package/2006/relationships"><Relationship Target="../notesSlides/notesSlide3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9.png" Type="http://schemas.openxmlformats.org/officeDocument/2006/relationships/image" Id="rId3"/></Relationships>
</file>

<file path=ppt/slides/_rels/slide32.xml.rels><?xml version="1.0" encoding="UTF-8" standalone="yes"?><Relationships xmlns="http://schemas.openxmlformats.org/package/2006/relationships"><Relationship Target="../notesSlides/notesSlide3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7.png" Type="http://schemas.openxmlformats.org/officeDocument/2006/relationships/image" Id="rId4"/><Relationship Target="../media/image15.png" Type="http://schemas.openxmlformats.org/officeDocument/2006/relationships/image" Id="rId3"/></Relationships>
</file>

<file path=ppt/slides/_rels/slide33.xml.rels><?xml version="1.0" encoding="UTF-8" standalone="yes"?><Relationships xmlns="http://schemas.openxmlformats.org/package/2006/relationships"><Relationship Target="../notesSlides/notesSlide3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24.png" Type="http://schemas.openxmlformats.org/officeDocument/2006/relationships/image" Id="rId3"/></Relationships>
</file>

<file path=ppt/slides/_rels/slide34.xml.rels><?xml version="1.0" encoding="UTF-8" standalone="yes"?><Relationships xmlns="http://schemas.openxmlformats.org/package/2006/relationships"><Relationship Target="../notesSlides/notesSlide3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30.png" Type="http://schemas.openxmlformats.org/officeDocument/2006/relationships/image" Id="rId4"/><Relationship Target="../media/image22.png" Type="http://schemas.openxmlformats.org/officeDocument/2006/relationships/image" Id="rId3"/><Relationship Target="../media/image20.png" Type="http://schemas.openxmlformats.org/officeDocument/2006/relationships/image" Id="rId6"/><Relationship Target="../media/image21.png" Type="http://schemas.openxmlformats.org/officeDocument/2006/relationships/image" Id="rId5"/></Relationships>
</file>

<file path=ppt/slides/_rels/slide35.xml.rels><?xml version="1.0" encoding="UTF-8" standalone="yes"?><Relationships xmlns="http://schemas.openxmlformats.org/package/2006/relationships"><Relationship Target="../notesSlides/notesSlide3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29.png" Type="http://schemas.openxmlformats.org/officeDocument/2006/relationships/image" Id="rId4"/><Relationship Target="../media/image23.png" Type="http://schemas.openxmlformats.org/officeDocument/2006/relationships/image" Id="rId3"/><Relationship Target="../media/image25.png" Type="http://schemas.openxmlformats.org/officeDocument/2006/relationships/image" Id="rId5"/></Relationships>
</file>

<file path=ppt/slides/_rels/slide36.xml.rels><?xml version="1.0" encoding="UTF-8" standalone="yes"?><Relationships xmlns="http://schemas.openxmlformats.org/package/2006/relationships"><Relationship Target="../notesSlides/notesSlide3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26.png" Type="http://schemas.openxmlformats.org/officeDocument/2006/relationships/image" Id="rId4"/><Relationship Target="../media/image28.png" Type="http://schemas.openxmlformats.org/officeDocument/2006/relationships/image" Id="rId3"/><Relationship Target="../media/image27.png" Type="http://schemas.openxmlformats.org/officeDocument/2006/relationships/image" Id="rId5"/></Relationships>
</file>

<file path=ppt/slides/_rels/slide37.xml.rels><?xml version="1.0" encoding="UTF-8" standalone="yes"?><Relationships xmlns="http://schemas.openxmlformats.org/package/2006/relationships"><Relationship Target="../notesSlides/notesSlide3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8.xml.rels><?xml version="1.0" encoding="UTF-8" standalone="yes"?><Relationships xmlns="http://schemas.openxmlformats.org/package/2006/relationships"><Relationship Target="../notesSlides/notesSlide3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9.xml.rels><?xml version="1.0" encoding="UTF-8" standalone="yes"?><Relationships xmlns="http://schemas.openxmlformats.org/package/2006/relationships"><Relationship Target="../notesSlides/notesSlide3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0.xml.rels><?xml version="1.0" encoding="UTF-8" standalone="yes"?><Relationships xmlns="http://schemas.openxmlformats.org/package/2006/relationships"><Relationship Target="../notesSlides/notesSlide4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www.geog.leeds.ac.uk/people/n.lomax" Type="http://schemas.openxmlformats.org/officeDocument/2006/relationships/hyperlink" TargetMode="External" Id="rId3"/></Relationships>
</file>

<file path=ppt/slides/_rels/slide41.xml.rels><?xml version="1.0" encoding="UTF-8" standalone="yes"?><Relationships xmlns="http://schemas.openxmlformats.org/package/2006/relationships"><Relationship Target="../notesSlides/notesSlide4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2.xml.rels><?xml version="1.0" encoding="UTF-8" standalone="yes"?><Relationships xmlns="http://schemas.openxmlformats.org/package/2006/relationships"><Relationship Target="../notesSlides/notesSlide4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3.xml.rels><?xml version="1.0" encoding="UTF-8" standalone="yes"?><Relationships xmlns="http://schemas.openxmlformats.org/package/2006/relationships"><Relationship Target="../notesSlides/notesSlide4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bit.ly/TStpJP" Type="http://schemas.openxmlformats.org/officeDocument/2006/relationships/hyperlink" TargetMode="External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www.geog.leeds.ac.uk/people/a.turner/projects/GENESIS/" Type="http://schemas.openxmlformats.org/officeDocument/2006/relationships/hyperlink" TargetMode="External" Id="rId4"/><Relationship Target="http://www.esrc.ac.uk/my-esrc/grants/RES-149-25-1078/read" Type="http://schemas.openxmlformats.org/officeDocument/2006/relationships/hyperlink" TargetMode="External" Id="rId3"/><Relationship Target="http://www.geog.leeds.ac.uk/people/a.turner/projects/e-ISS/" Type="http://schemas.openxmlformats.org/officeDocument/2006/relationships/hyperlink" TargetMode="External" Id="rId6"/><Relationship Target="http://www.jisc.ac.uk/whatwedo/programmes/inf11/einf/neiss" Type="http://schemas.openxmlformats.org/officeDocument/2006/relationships/hyperlink" TargetMode="External" Id="rId5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u="sng" lang="en">
                <a:solidFill>
                  <a:schemeClr val="hlink"/>
                </a:solidFill>
                <a:hlinkClick r:id="rId3"/>
              </a:rPr>
              <a:t>Developing a daily time step individual level demographic simulation model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>
              <a:buNone/>
            </a:pPr>
            <a:r>
              <a:rPr u="sng" lang="en">
                <a:solidFill>
                  <a:schemeClr val="hlink"/>
                </a:solidFill>
                <a:hlinkClick r:id="rId4"/>
              </a:rPr>
              <a:t>Andy Turner</a:t>
            </a:r>
          </a:p>
        </p:txBody>
      </p:sp>
      <p:sp>
        <p:nvSpPr>
          <p:cNvPr id="25" name="Shape 25"/>
          <p:cNvSpPr txBox="1"/>
          <p:nvPr/>
        </p:nvSpPr>
        <p:spPr>
          <a:xfrm>
            <a:off y="4579575" x="2720900"/>
            <a:ext cy="457200" cx="36576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spAutoFit/>
          </a:bodyPr>
          <a:lstStyle/>
          <a:p>
            <a:pPr algn="ctr">
              <a:buNone/>
            </a:pPr>
            <a:r>
              <a:rPr u="sng" lang="en">
                <a:solidFill>
                  <a:schemeClr val="hlink"/>
                </a:solidFill>
                <a:hlinkClick r:id="rId5"/>
              </a:rPr>
              <a:t>http://bit.ly/TStpJP</a:t>
            </a:r>
          </a:p>
        </p:txBody>
      </p:sp>
      <p:sp>
        <p:nvSpPr>
          <p:cNvPr id="26" name="Shape 26"/>
          <p:cNvSpPr txBox="1"/>
          <p:nvPr/>
        </p:nvSpPr>
        <p:spPr>
          <a:xfrm>
            <a:off y="5604500" x="715650"/>
            <a:ext cy="457200" cx="79622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spAutoFit/>
          </a:bodyPr>
          <a:lstStyle/>
          <a:p>
            <a:pPr>
              <a:buNone/>
            </a:pPr>
            <a:r>
              <a:rPr sz="1100" lang="en"/>
              <a:t>Presentation slides prepared for a CSAP research cluster meeting, School of Geography, University of Leeds, UK, 2012-12-11 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The nature of the model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Open Source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Development repositories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Sourceforge</a:t>
            </a:r>
          </a:p>
          <a:p>
            <a:pPr rtl="0" lvl="3" indent="-342900" marL="1828800">
              <a:buClr>
                <a:schemeClr val="dk1"/>
              </a:buClr>
              <a:buSzPct val="99999"/>
              <a:buFont typeface="Arial"/>
              <a:buChar char="•"/>
            </a:pPr>
            <a:r>
              <a:rPr u="sng" lang="en">
                <a:solidFill>
                  <a:schemeClr val="hlink"/>
                </a:solidFill>
                <a:hlinkClick r:id="rId3"/>
              </a:rPr>
              <a:t>https://sourceforge.net/p/neiss/code/328/tree/genesis/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University of St Andrews</a:t>
            </a:r>
          </a:p>
          <a:p>
            <a:pPr rtl="0" lvl="3" indent="-342900" marL="1828800">
              <a:buClr>
                <a:schemeClr val="dk1"/>
              </a:buClr>
              <a:buSzPct val="99999"/>
              <a:buFont typeface="Arial"/>
              <a:buChar char="•"/>
            </a:pPr>
            <a:r>
              <a:rPr u="sng" lang="en">
                <a:solidFill>
                  <a:schemeClr val="hlink"/>
                </a:solidFill>
                <a:hlinkClick r:id="rId4"/>
              </a:rPr>
              <a:t>https://e-research.cs.st-andrews.ac.uk/repos/sim/projects/genesis/</a:t>
            </a:r>
          </a:p>
          <a:p>
            <a:pPr rtl="0" lvl="3" indent="-342900" marL="1828800">
              <a:buClr>
                <a:schemeClr val="dk1"/>
              </a:buClr>
              <a:buSzPct val="99999"/>
              <a:buFont typeface="Arial"/>
              <a:buChar char="•"/>
            </a:pPr>
            <a:r>
              <a:rPr lang="en"/>
              <a:t>Thanks to Alex Voss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Java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u="sng" lang="en">
                <a:solidFill>
                  <a:schemeClr val="hlink"/>
                </a:solidFill>
                <a:hlinkClick r:id="rId5"/>
              </a:rPr>
              <a:t>http://en.wikipedia.org/wiki/Java_(software_platform)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Dependencies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u="sng" sz="2400" lang="en">
                <a:solidFill>
                  <a:schemeClr val="hlink"/>
                </a:solidFill>
                <a:hlinkClick r:id="rId3"/>
              </a:rPr>
              <a:t>Generic Library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u="sng" sz="2400" lang="en">
                <a:solidFill>
                  <a:schemeClr val="hlink"/>
                </a:solidFill>
                <a:hlinkClick r:id="rId4"/>
              </a:rPr>
              <a:t>MoSeS Code</a:t>
            </a:r>
          </a:p>
          <a:p>
            <a:pPr rtl="0" lvl="2" indent="-381000" marL="137160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</a:pPr>
            <a:r>
              <a:rPr sz="2400" lang="en"/>
              <a:t>For loading 2001 UK Population Census Data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Grid enabled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Thanks to NeISS </a:t>
            </a:r>
            <a:r>
              <a:rPr lang="en"/>
              <a:t>collaboration with</a:t>
            </a:r>
            <a:r>
              <a:rPr sz="2400" lang="en"/>
              <a:t> Tom Doherty based at University of Glasgow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Run for multiples of a year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Individual representation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Males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Females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Stochastic yet deterministic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Based on pseudo-random sequences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Results replicable</a:t>
            </a:r>
          </a:p>
          <a:p>
            <a:pPr rtl="0" lvl="0" indent="-419100" marL="457200">
              <a:spcBef>
                <a:spcPts val="480"/>
              </a:spcBef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Study Region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Comprised of regions and subregions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2 stages to modelling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Initialisation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Simulation</a:t>
            </a:r>
          </a:p>
          <a:p>
            <a:pPr rtl="0" lvl="0" indent="-419100" marL="457200">
              <a:spcBef>
                <a:spcPts val="480"/>
              </a:spcBef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Simulation proceeds for each subregion in turn, and for each individual in turn</a:t>
            </a:r>
          </a:p>
          <a:p>
            <a:pPr rtl="0" lvl="0" indent="-419100" marL="457200">
              <a:spcBef>
                <a:spcPts val="480"/>
              </a:spcBef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Synchronisation needed for each daily step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spcBef>
                <a:spcPts val="480"/>
              </a:spcBef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There are many simplifying assumptions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Many things are assumed to be evenly distributed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Some things are not explicitly modelled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There are interesting model details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Pregnancy and miscarriage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Multiple births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Input data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Population count data by age and gender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Either birth and death counts or fertility and mortality probabilities</a:t>
            </a:r>
          </a:p>
          <a:p>
            <a:pPr lvl="1" indent="-381000" marL="914400">
              <a:spcBef>
                <a:spcPts val="48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Migration data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Output data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Produced annually for study region, regions, subregions and aggregates of subregions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Includes raw ASCII data (</a:t>
            </a:r>
            <a:r>
              <a:rPr u="sng" lang="en">
                <a:solidFill>
                  <a:schemeClr val="hlink"/>
                </a:solidFill>
                <a:hlinkClick r:id="rId3"/>
              </a:rPr>
              <a:t>XML</a:t>
            </a:r>
            <a:r>
              <a:rPr lang="en"/>
              <a:t>,</a:t>
            </a:r>
            <a:r>
              <a:rPr u="sng" lang="en">
                <a:solidFill>
                  <a:schemeClr val="hlink"/>
                </a:solidFill>
                <a:hlinkClick r:id="rId4"/>
              </a:rPr>
              <a:t>CSV</a:t>
            </a:r>
            <a:r>
              <a:rPr lang="en"/>
              <a:t>), binary serialised Java object data, and images (</a:t>
            </a:r>
            <a:r>
              <a:rPr u="sng" lang="en">
                <a:solidFill>
                  <a:schemeClr val="hlink"/>
                </a:solidFill>
                <a:hlinkClick r:id="rId5"/>
              </a:rPr>
              <a:t>PNG</a:t>
            </a:r>
            <a:r>
              <a:rPr lang="en"/>
              <a:t>)</a:t>
            </a:r>
          </a:p>
          <a:p>
            <a:pPr rtl="0" lvl="2" indent="-381000" marL="1371600">
              <a:spcBef>
                <a:spcPts val="48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P</a:t>
            </a:r>
            <a:r>
              <a:rPr sz="2400" lang="en"/>
              <a:t>opulation count estimates</a:t>
            </a:r>
          </a:p>
          <a:p>
            <a:pPr rtl="0" lvl="2" indent="-381000" marL="1371600">
              <a:spcBef>
                <a:spcPts val="48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Mortality and fertility estimates</a:t>
            </a:r>
          </a:p>
          <a:p>
            <a:pPr rtl="0" lvl="2" indent="-381000" marL="1371600">
              <a:spcBef>
                <a:spcPts val="48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Migration estimates</a:t>
            </a:r>
          </a:p>
          <a:p>
            <a:pPr rtl="0" lvl="2" indent="-381000" marL="1371600">
              <a:spcBef>
                <a:spcPts val="48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Comparisons with an annual time step model</a:t>
            </a:r>
          </a:p>
          <a:p>
            <a:pPr rtl="0" lvl="3" indent="-342900" marL="1828800">
              <a:spcBef>
                <a:spcPts val="480"/>
              </a:spcBef>
              <a:buClr>
                <a:schemeClr val="dk1"/>
              </a:buClr>
              <a:buSzPct val="99999"/>
              <a:buFont typeface="Arial"/>
              <a:buChar char="•"/>
            </a:pPr>
            <a:r>
              <a:rPr lang="en"/>
              <a:t>Which uses mid year population estimation</a:t>
            </a:r>
          </a:p>
          <a:p>
            <a:pPr rtl="0" lvl="2" indent="-381000" marL="1371600">
              <a:spcBef>
                <a:spcPts val="48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An individual level population data set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  <p:sp>
        <p:nvSpPr>
          <p:cNvPr id="111" name="Shape 111"/>
          <p:cNvSpPr/>
          <p:nvPr/>
        </p:nvSpPr>
        <p:spPr>
          <a:xfrm>
            <a:off y="788400" x="508062"/>
            <a:ext cy="5067300" cx="37623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12" name="Shape 112"/>
          <p:cNvSpPr/>
          <p:nvPr/>
        </p:nvSpPr>
        <p:spPr>
          <a:xfrm>
            <a:off y="788400" x="4727437"/>
            <a:ext cy="5067300" cx="372427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7" name="Shape 11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  <p:sp>
        <p:nvSpPr>
          <p:cNvPr id="119" name="Shape 119"/>
          <p:cNvSpPr/>
          <p:nvPr/>
        </p:nvSpPr>
        <p:spPr>
          <a:xfrm>
            <a:off y="895350" x="5038725"/>
            <a:ext cy="5067300" cx="36480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20" name="Shape 120"/>
          <p:cNvSpPr/>
          <p:nvPr/>
        </p:nvSpPr>
        <p:spPr>
          <a:xfrm>
            <a:off y="895350" x="457200"/>
            <a:ext cy="5067300" cx="368617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  <p:sp>
        <p:nvSpPr>
          <p:cNvPr id="127" name="Shape 127"/>
          <p:cNvSpPr/>
          <p:nvPr/>
        </p:nvSpPr>
        <p:spPr>
          <a:xfrm>
            <a:off y="895350" x="457200"/>
            <a:ext cy="5067300" cx="37242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28" name="Shape 128"/>
          <p:cNvSpPr/>
          <p:nvPr/>
        </p:nvSpPr>
        <p:spPr>
          <a:xfrm>
            <a:off y="895350" x="5038725"/>
            <a:ext cy="5067300" cx="364807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  <p:sp>
        <p:nvSpPr>
          <p:cNvPr id="135" name="Shape 135"/>
          <p:cNvSpPr/>
          <p:nvPr/>
        </p:nvSpPr>
        <p:spPr>
          <a:xfrm>
            <a:off y="1600200" x="457200"/>
            <a:ext cy="3378683" cx="300191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36" name="Shape 136"/>
          <p:cNvSpPr/>
          <p:nvPr/>
        </p:nvSpPr>
        <p:spPr>
          <a:xfrm>
            <a:off y="274637" x="4575816"/>
            <a:ext cy="3113698" cx="270912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37" name="Shape 137"/>
          <p:cNvSpPr/>
          <p:nvPr/>
        </p:nvSpPr>
        <p:spPr>
          <a:xfrm>
            <a:off y="3530756" x="4575816"/>
            <a:ext cy="3037142" cx="2640464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1" name="Shape 1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2" name="Shape 14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  <p:sp>
        <p:nvSpPr>
          <p:cNvPr id="144" name="Shape 144"/>
          <p:cNvSpPr/>
          <p:nvPr/>
        </p:nvSpPr>
        <p:spPr>
          <a:xfrm>
            <a:off y="1592673" x="457200"/>
            <a:ext cy="3672652" cx="313048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45" name="Shape 145"/>
          <p:cNvSpPr/>
          <p:nvPr/>
        </p:nvSpPr>
        <p:spPr>
          <a:xfrm>
            <a:off y="324304" x="4781132"/>
            <a:ext cy="3177128" cx="2619617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46" name="Shape 146"/>
          <p:cNvSpPr/>
          <p:nvPr/>
        </p:nvSpPr>
        <p:spPr>
          <a:xfrm>
            <a:off y="3501432" x="4781132"/>
            <a:ext cy="3052770" cx="2596133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Outline</a:t>
            </a:r>
          </a:p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Why?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What?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How?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Results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Plans and Next Steps</a:t>
            </a:r>
          </a:p>
          <a:p>
            <a:pPr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Feedback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  <p:sp>
        <p:nvSpPr>
          <p:cNvPr id="153" name="Shape 153"/>
          <p:cNvSpPr/>
          <p:nvPr/>
        </p:nvSpPr>
        <p:spPr>
          <a:xfrm>
            <a:off y="1600200" x="457200"/>
            <a:ext cy="3554665" cx="318105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54" name="Shape 154"/>
          <p:cNvSpPr/>
          <p:nvPr/>
        </p:nvSpPr>
        <p:spPr>
          <a:xfrm>
            <a:off y="274637" x="4473300"/>
            <a:ext cy="3047315" cx="2727698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55" name="Shape 155"/>
          <p:cNvSpPr/>
          <p:nvPr/>
        </p:nvSpPr>
        <p:spPr>
          <a:xfrm>
            <a:off y="3324671" x="4476525"/>
            <a:ext cy="2766565" cx="2476725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9" name="Shape 1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0" name="Shape 16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Initialisation</a:t>
            </a:r>
          </a:p>
        </p:txBody>
      </p:sp>
      <p:sp>
        <p:nvSpPr>
          <p:cNvPr id="161" name="Shape 16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For each region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Daily survival probabilities are calculated for each age and gender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Death rate assumed to be even throughout the year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Daily pregnancy probabilities are calculated for each age of potential mother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Annual Live Birth Fertility Rates are factored for multiple births, miscarriage and death of mother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Pregnancy rate and miscarriage rate assumed to be even throughout the year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5" name="Shape 1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6" name="Shape 16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167" name="Shape 16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Daily migration</a:t>
            </a:r>
          </a:p>
          <a:p>
            <a:pPr rtl="0" lvl="2" indent="-381000" marL="1371600">
              <a:spcBef>
                <a:spcPts val="48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Assumes migration evenly distributed throughout the year</a:t>
            </a:r>
          </a:p>
          <a:p>
            <a:pPr rtl="0" lvl="2" indent="-381000" marL="1371600">
              <a:spcBef>
                <a:spcPts val="48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General migration probability calculated</a:t>
            </a:r>
          </a:p>
          <a:p>
            <a:pPr rtl="0" lvl="2" indent="-381000" marL="1371600">
              <a:spcBef>
                <a:spcPts val="48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I</a:t>
            </a:r>
            <a:r>
              <a:rPr sz="2400" lang="en"/>
              <a:t>nternal migration rates are calculated for migration within the region</a:t>
            </a:r>
          </a:p>
          <a:p>
            <a:pPr rtl="0" lvl="2" indent="-381000" marL="1371600">
              <a:spcBef>
                <a:spcPts val="48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In migration rates are calculated for people moving from all regions not in the study region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Cumulative sums of migration are calculated to help determine</a:t>
            </a:r>
          </a:p>
          <a:p>
            <a:pPr rtl="0" lvl="2" indent="-381000" marL="1371600">
              <a:spcBef>
                <a:spcPts val="48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The region destination for each out migration</a:t>
            </a:r>
          </a:p>
          <a:p>
            <a:pPr rtl="0" lvl="2" indent="-381000" marL="1371600">
              <a:spcBef>
                <a:spcPts val="48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The subregion destination for each in migration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1" name="Shape 1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2" name="Shape 17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Each person is initialised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Assigned a date of birth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Assigned to a subregion as usually resident</a:t>
            </a:r>
          </a:p>
          <a:p>
            <a:pPr lvl="1" indent="-381000" marL="914400">
              <a:spcBef>
                <a:spcPts val="48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Females are assigned pregnancies and due dates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7" name="Shape 1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8" name="Shape 17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Daily Simulation</a:t>
            </a:r>
          </a:p>
        </p:txBody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For each person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Do they die?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Is it their birthday?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If so update population statistics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Do they migrate?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If yes, find out where they move to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For each female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If pregnant do they have a miscarriage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If due give birth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If not pregnant, determine if they become pregnant 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3" name="Shape 1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4" name="Shape 18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Having gone through the population for all regions in the study region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Migrate those migrating out of the study region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Migrate those migrating within the study region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For migration into the study region from outside of the study region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Create individuals</a:t>
            </a:r>
          </a:p>
          <a:p>
            <a:pPr rtl="0" lvl="3" indent="-342900" marL="1828800">
              <a:buClr>
                <a:schemeClr val="dk1"/>
              </a:buClr>
              <a:buSzPct val="99999"/>
              <a:buFont typeface="Arial"/>
              <a:buChar char="•"/>
            </a:pPr>
            <a:r>
              <a:rPr lang="en"/>
              <a:t>Assigning date of birth</a:t>
            </a:r>
          </a:p>
          <a:p>
            <a:pPr rtl="0" lvl="3" indent="-342900" marL="1828800">
              <a:buClr>
                <a:schemeClr val="dk1"/>
              </a:buClr>
              <a:buSzPct val="99999"/>
              <a:buFont typeface="Arial"/>
              <a:buChar char="•"/>
            </a:pPr>
            <a:r>
              <a:rPr lang="en"/>
              <a:t>Record migration origin location</a:t>
            </a:r>
          </a:p>
          <a:p>
            <a:pPr rtl="0" lvl="3" indent="-342900" marL="1828800">
              <a:buClr>
                <a:schemeClr val="dk1"/>
              </a:buClr>
              <a:buSzPct val="99999"/>
              <a:buFont typeface="Arial"/>
              <a:buChar char="•"/>
            </a:pPr>
            <a:r>
              <a:rPr lang="en"/>
              <a:t>Assign subregion usual resident location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9" name="Shape 1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0" name="Shape 19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How?</a:t>
            </a:r>
          </a:p>
        </p:txBody>
      </p:sp>
      <p:sp>
        <p:nvSpPr>
          <p:cNvPr id="191" name="Shape 19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Designed for (scalability) simulating large populations with large numbers of regions and subregions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Individual level data stored in collections which are swapped to and from slower access storage as required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Numerical indexes are stored in mapped collections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Computational demands are considerable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Consider simulating a single region, population ~1 million, with ~10 thousand subregions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Can all the data be stored in the available fast access memory?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5" name="Shape 1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6" name="Shape 19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For a simple model, a 10 year simulation might take many days with only one CPU</a:t>
            </a:r>
          </a:p>
          <a:p>
            <a:pPr rtl="0" lvl="2" indent="-381000" marL="1371600">
              <a:spcBef>
                <a:spcPts val="48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Each individual in the population is updated ~3650 times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The amount of persistent data produced and that we want to store is in the order of tens of Giga</a:t>
            </a:r>
            <a:r>
              <a:rPr lang="en"/>
              <a:t>Bytes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For a UK Simulation there are in the order of 60 million individuals and 200 thousand subregions</a:t>
            </a:r>
          </a:p>
          <a:p>
            <a:pPr rtl="0" lvl="0" indent="-419100" marL="457200">
              <a:spcBef>
                <a:spcPts val="480"/>
              </a:spcBef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Grid enabled</a:t>
            </a:r>
          </a:p>
          <a:p>
            <a:pPr rtl="0" lvl="0" indent="-419100" marL="457200">
              <a:spcBef>
                <a:spcPts val="480"/>
              </a:spcBef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Parallelisation</a:t>
            </a:r>
          </a:p>
          <a:p>
            <a:pPr rtl="0" lvl="0" indent="-419100" marL="457200">
              <a:spcBef>
                <a:spcPts val="480"/>
              </a:spcBef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Numerical precision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u="sng" lang="en">
                <a:solidFill>
                  <a:schemeClr val="hlink"/>
                </a:solidFill>
                <a:hlinkClick r:id="rId3"/>
              </a:rPr>
              <a:t>Java BigDecimal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1" name="Shape 2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2" name="Shape 20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Results</a:t>
            </a:r>
          </a:p>
        </p:txBody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y="1417637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Results for simulations without migration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Provide confidence in daily probability calculations for natural processes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The expected amounts of deaths, pregnancies, miscarriages and births result at a regional level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Variation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At sub-regional level can be large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At regional level are generally small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At aggregated sub-regional level are intermediate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For less frequently occurring events is greater</a:t>
            </a: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7" name="Shape 2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8" name="Shape 20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Variation in results</a:t>
            </a:r>
          </a:p>
        </p:txBody>
      </p:sp>
      <p:sp>
        <p:nvSpPr>
          <p:cNvPr id="209" name="Shape 20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10 runs</a:t>
            </a:r>
          </a:p>
          <a:p>
            <a:pPr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Everything the same except the pseudo-random seed start point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Why?</a:t>
            </a:r>
          </a:p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Generally...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Demographic data is used in a wide range of applications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Epidemiology for estimating prevalence and incidence rates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Service planning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Risk management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Commercial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Census data tend to be years old by the time outputs are made available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Contemporary populations are assumed to be highly and increasingly mobile and fertility in terms of live births is perhaps becoming more variable</a:t>
            </a: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3" name="Shape 2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4" name="Shape 2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  <p:sp>
        <p:nvSpPr>
          <p:cNvPr id="216" name="Shape 216"/>
          <p:cNvSpPr/>
          <p:nvPr/>
        </p:nvSpPr>
        <p:spPr>
          <a:xfrm>
            <a:off y="1600200" x="457200"/>
            <a:ext cy="3924614" cx="302488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17" name="Shape 217"/>
          <p:cNvSpPr/>
          <p:nvPr/>
        </p:nvSpPr>
        <p:spPr>
          <a:xfrm>
            <a:off y="274637" x="3590140"/>
            <a:ext cy="6300111" cx="509666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1" name="Shape 2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2" name="Shape 22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223" name="Shape 22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  <p:sp>
        <p:nvSpPr>
          <p:cNvPr id="224" name="Shape 224"/>
          <p:cNvSpPr/>
          <p:nvPr/>
        </p:nvSpPr>
        <p:spPr>
          <a:xfrm>
            <a:off y="274637" x="3579726"/>
            <a:ext cy="6305879" cx="510707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8" name="Shape 2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9" name="Shape 22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230" name="Shape 23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  <p:sp>
        <p:nvSpPr>
          <p:cNvPr id="231" name="Shape 231"/>
          <p:cNvSpPr/>
          <p:nvPr/>
        </p:nvSpPr>
        <p:spPr>
          <a:xfrm>
            <a:off y="1417637" x="457200"/>
            <a:ext cy="3765736" cx="276858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32" name="Shape 232"/>
          <p:cNvSpPr/>
          <p:nvPr/>
        </p:nvSpPr>
        <p:spPr>
          <a:xfrm>
            <a:off y="274637" x="4153826"/>
            <a:ext cy="6298712" cx="4532974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6" name="Shape 2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7" name="Shape 23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238" name="Shape 23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  <p:sp>
        <p:nvSpPr>
          <p:cNvPr id="239" name="Shape 239"/>
          <p:cNvSpPr/>
          <p:nvPr/>
        </p:nvSpPr>
        <p:spPr>
          <a:xfrm>
            <a:off y="274637" x="4153825"/>
            <a:ext cy="6298712" cx="453297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3" name="Shape 2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4" name="Shape 24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245" name="Shape 24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  <p:sp>
        <p:nvSpPr>
          <p:cNvPr id="246" name="Shape 246"/>
          <p:cNvSpPr/>
          <p:nvPr/>
        </p:nvSpPr>
        <p:spPr>
          <a:xfrm>
            <a:off y="702075" x="617625"/>
            <a:ext cy="2209800" cx="37623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47" name="Shape 247"/>
          <p:cNvSpPr/>
          <p:nvPr/>
        </p:nvSpPr>
        <p:spPr>
          <a:xfrm>
            <a:off y="702075" x="4698537"/>
            <a:ext cy="2209800" cx="368617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248" name="Shape 248"/>
          <p:cNvSpPr/>
          <p:nvPr/>
        </p:nvSpPr>
        <p:spPr>
          <a:xfrm>
            <a:off y="3206425" x="617625"/>
            <a:ext cy="2209800" cx="3609975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249" name="Shape 249"/>
          <p:cNvSpPr/>
          <p:nvPr/>
        </p:nvSpPr>
        <p:spPr>
          <a:xfrm>
            <a:off y="3206425" x="4698537"/>
            <a:ext cy="2209800" cx="3571875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3" name="Shape 2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4" name="Shape 25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255" name="Shape 25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  <p:sp>
        <p:nvSpPr>
          <p:cNvPr id="256" name="Shape 256"/>
          <p:cNvSpPr/>
          <p:nvPr/>
        </p:nvSpPr>
        <p:spPr>
          <a:xfrm>
            <a:off y="2324100" x="457200"/>
            <a:ext cy="2209800" cx="38195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57" name="Shape 257"/>
          <p:cNvSpPr/>
          <p:nvPr/>
        </p:nvSpPr>
        <p:spPr>
          <a:xfrm>
            <a:off y="640387" x="4432783"/>
            <a:ext cy="2540172" cx="423445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258" name="Shape 258"/>
          <p:cNvSpPr/>
          <p:nvPr/>
        </p:nvSpPr>
        <p:spPr>
          <a:xfrm>
            <a:off y="3638401" x="4413220"/>
            <a:ext cy="2563749" cx="4273579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2" name="Shape 2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3" name="Shape 26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264" name="Shape 26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/>
        </p:txBody>
      </p:sp>
      <p:sp>
        <p:nvSpPr>
          <p:cNvPr id="265" name="Shape 265"/>
          <p:cNvSpPr/>
          <p:nvPr/>
        </p:nvSpPr>
        <p:spPr>
          <a:xfrm>
            <a:off y="2324100" x="457200"/>
            <a:ext cy="2209800" cx="36099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66" name="Shape 266"/>
          <p:cNvSpPr/>
          <p:nvPr/>
        </p:nvSpPr>
        <p:spPr>
          <a:xfrm>
            <a:off y="604987" x="4430610"/>
            <a:ext cy="2635797" cx="4256189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267" name="Shape 267"/>
          <p:cNvSpPr/>
          <p:nvPr/>
        </p:nvSpPr>
        <p:spPr>
          <a:xfrm>
            <a:off y="3626576" x="4431612"/>
            <a:ext cy="2634549" cx="4254184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1" name="Shape 2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2" name="Shape 27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Migration</a:t>
            </a:r>
          </a:p>
        </p:txBody>
      </p:sp>
      <p:sp>
        <p:nvSpPr>
          <p:cNvPr id="273" name="Shape 27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spcBef>
                <a:spcPts val="480"/>
              </a:spcBef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Types of migration modelled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Immigration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In migration to Study Region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Out migration from Study Region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Internal migration within Study Region</a:t>
            </a:r>
          </a:p>
          <a:p>
            <a:pPr rtl="0" lvl="0" indent="-419100" marL="457200">
              <a:spcBef>
                <a:spcPts val="480"/>
              </a:spcBef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Input data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2001 UK Population Special Migration Statistics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LAD to LAD flows by age and gender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OA to OA flows by age and gender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Region (LAD to LAD) flows are primarily used</a:t>
            </a:r>
          </a:p>
        </p:txBody>
      </p:sp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7" name="Shape 2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8" name="Shape 27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279" name="Shape 27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Subregion (OA to OA) flows are used to assign individuals to subregions with each region</a:t>
            </a:r>
          </a:p>
          <a:p>
            <a:pPr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 migration factor and a minimum flow</a:t>
            </a:r>
          </a:p>
        </p:txBody>
      </p:sp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3" name="Shape 2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4" name="Shape 28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Plans and Next Steps</a:t>
            </a:r>
          </a:p>
        </p:txBody>
      </p:sp>
      <p:sp>
        <p:nvSpPr>
          <p:cNvPr id="285" name="Shape 28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Add emigration to the model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Detailed results statistics for migration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Simulate population change in West Yorkshire from 2001 to 2011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Vary migration factor and minimum flow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Present results at an appropriate event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Publish a paper on the demographic simulation model and the results for West Yorkshire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Simulate population change for all of England from 2001 to 2011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Compare results with 2011 census data</a:t>
            </a:r>
          </a:p>
          <a:p>
            <a:pPr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More publication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Demographic forecasting is important</a:t>
            </a:r>
          </a:p>
          <a:p>
            <a:pPr rtl="0" lvl="2" indent="-381000" marL="1371600">
              <a:spcBef>
                <a:spcPts val="48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Planning is a key to sustainability</a:t>
            </a:r>
          </a:p>
          <a:p>
            <a:pPr rtl="0" lvl="3" indent="-342900" marL="1828800">
              <a:spcBef>
                <a:spcPts val="480"/>
              </a:spcBef>
              <a:buClr>
                <a:schemeClr val="dk1"/>
              </a:buClr>
              <a:buSzPct val="99999"/>
              <a:buFont typeface="Arial"/>
              <a:buChar char="•"/>
            </a:pPr>
            <a:r>
              <a:rPr lang="en"/>
              <a:t>Dependency ratios are increasing in many countries with increasing aged populations</a:t>
            </a:r>
          </a:p>
          <a:p>
            <a:pPr rtl="0" lvl="3" indent="-342900" marL="1828800">
              <a:spcBef>
                <a:spcPts val="480"/>
              </a:spcBef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lang="en"/>
              <a:t>Pensions</a:t>
            </a:r>
          </a:p>
          <a:p>
            <a:pPr rtl="0" lvl="3" indent="-342900" marL="1828800">
              <a:spcBef>
                <a:spcPts val="360"/>
              </a:spcBef>
              <a:buClr>
                <a:schemeClr val="dk1"/>
              </a:buClr>
              <a:buSzPct val="99999"/>
              <a:buFont typeface="Arial"/>
              <a:buChar char="•"/>
            </a:pPr>
            <a:r>
              <a:rPr lang="en"/>
              <a:t>Welfare</a:t>
            </a:r>
          </a:p>
          <a:p>
            <a:pPr rtl="0" lvl="3" indent="-342900" marL="18288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lang="en"/>
              <a:t>Services and</a:t>
            </a:r>
            <a:r>
              <a:rPr lang="en"/>
              <a:t> </a:t>
            </a:r>
            <a:r>
              <a:rPr sz="1800" lang="en"/>
              <a:t>infrastructure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Many countries (including the UK) do not have official residential registration data that tracks the location of people (between censuses)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Our ability to track where everyone has lived improves continually, but we need the models and the data to forecast and provide the best estimates 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9" name="Shape 2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0" name="Shape 29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291" name="Shape 29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Further modelling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Use </a:t>
            </a:r>
            <a:r>
              <a:rPr u="sng" lang="en">
                <a:solidFill>
                  <a:schemeClr val="hlink"/>
                </a:solidFill>
                <a:hlinkClick r:id="rId3"/>
              </a:rPr>
              <a:t>Nik Lomax</a:t>
            </a:r>
            <a:r>
              <a:rPr lang="en"/>
              <a:t>'s estimated migration flows for 2001 to 2011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Constrain migration using subregion area classifications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Allow for variations in mortality, pregnancy, miscarriage and migration rates over the year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Student migration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Migrating groups (families/households)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Fathers</a:t>
            </a:r>
          </a:p>
        </p:txBody>
      </p:sp>
    </p:spTree>
  </p:cSld>
  <p:clrMapOvr>
    <a:masterClrMapping/>
  </p:clrMapOvr>
  <p:transition spd="slow">
    <p:cut/>
  </p:transition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5" name="Shape 2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6" name="Shape 29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297" name="Shape 29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Seek data for more detailed simulations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Annual and regional miscarriage data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Seek collaboration with statistical offices 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Seek further funding</a:t>
            </a:r>
          </a:p>
          <a:p>
            <a:pPr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Secondment to UK ONS funded by ESRC?</a:t>
            </a:r>
          </a:p>
        </p:txBody>
      </p:sp>
    </p:spTree>
  </p:cSld>
  <p:clrMapOvr>
    <a:masterClrMapping/>
  </p:clrMapOvr>
  <p:transition spd="slow">
    <p:cut/>
  </p:transition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1" name="Shape 3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2" name="Shape 30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Feedback</a:t>
            </a:r>
          </a:p>
        </p:txBody>
      </p:sp>
      <p:sp>
        <p:nvSpPr>
          <p:cNvPr id="303" name="Shape 30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Much can be done to improve this work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What has emerged is something like the simplest demographic model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There is much detail to add...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Anyone interested in writing this up or collaborating in anyway?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Any questions?</a:t>
            </a:r>
          </a:p>
        </p:txBody>
      </p:sp>
    </p:spTree>
  </p:cSld>
  <p:clrMapOvr>
    <a:masterClrMapping/>
  </p:clrMapOvr>
  <p:transition spd="slow">
    <p:cut/>
  </p:transition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7" name="Shape 3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8" name="Shape 308"/>
          <p:cNvSpPr txBox="1"/>
          <p:nvPr>
            <p:ph type="title"/>
          </p:nvPr>
        </p:nvSpPr>
        <p:spPr>
          <a:xfrm>
            <a:off y="2190762" x="41265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 algn="ctr">
              <a:buNone/>
            </a:pPr>
            <a:r>
              <a:rPr lang="en"/>
              <a:t>Thank You</a:t>
            </a:r>
          </a:p>
        </p:txBody>
      </p:sp>
      <p:sp>
        <p:nvSpPr>
          <p:cNvPr id="309" name="Shape 309"/>
          <p:cNvSpPr txBox="1"/>
          <p:nvPr/>
        </p:nvSpPr>
        <p:spPr>
          <a:xfrm>
            <a:off y="3728462" x="1205827"/>
            <a:ext cy="1290600" cx="68213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spAutoFit/>
          </a:bodyPr>
          <a:lstStyle/>
          <a:p>
            <a:pPr algn="ctr" rtl="0" lvl="0">
              <a:buNone/>
            </a:pPr>
            <a:r>
              <a:rPr u="sng" sz="6000" lang="en">
                <a:solidFill>
                  <a:schemeClr val="hlink"/>
                </a:solidFill>
                <a:hlinkClick r:id="rId3"/>
              </a:rPr>
              <a:t>http://bit.ly/TStpJP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Why daily time steps?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People tend to be born, die and move residences on specific days</a:t>
            </a:r>
          </a:p>
          <a:p>
            <a:pPr rtl="0" lvl="2" indent="-381000" marL="1371600">
              <a:spcBef>
                <a:spcPts val="48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It intrinsically makes sense to model at this resolution</a:t>
            </a:r>
          </a:p>
          <a:p>
            <a:pPr rtl="0" lvl="2" indent="-381000" marL="1371600">
              <a:spcBef>
                <a:spcPts val="48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Modelling for multiple days either misses important events or becomes much more complicated</a:t>
            </a:r>
          </a:p>
          <a:p>
            <a:pPr rtl="0" lvl="3" indent="-342900" marL="1828800">
              <a:spcBef>
                <a:spcPts val="480"/>
              </a:spcBef>
              <a:buClr>
                <a:schemeClr val="dk1"/>
              </a:buClr>
              <a:buSzPct val="99999"/>
              <a:buFont typeface="Arial"/>
              <a:buChar char="•"/>
            </a:pPr>
            <a:r>
              <a:rPr lang="en"/>
              <a:t>Consider</a:t>
            </a:r>
          </a:p>
          <a:p>
            <a:pPr rtl="0" lvl="4" indent="-342900" marL="2286000">
              <a:spcBef>
                <a:spcPts val="480"/>
              </a:spcBef>
              <a:buClr>
                <a:schemeClr val="dk1"/>
              </a:buClr>
              <a:buSzPct val="60000"/>
              <a:buFont typeface="Courier New"/>
              <a:buChar char="o"/>
            </a:pPr>
            <a:r>
              <a:rPr lang="en"/>
              <a:t>migrations of individuals within a time period</a:t>
            </a:r>
          </a:p>
          <a:p>
            <a:pPr rtl="0" lvl="4" indent="-342900" marL="2286000">
              <a:spcBef>
                <a:spcPts val="480"/>
              </a:spcBef>
              <a:buClr>
                <a:schemeClr val="dk1"/>
              </a:buClr>
              <a:buSzPct val="60000"/>
              <a:buFont typeface="Courier New"/>
              <a:buChar char="o"/>
            </a:pPr>
            <a:r>
              <a:rPr lang="en"/>
              <a:t>births (same mother) at different times within a year</a:t>
            </a:r>
          </a:p>
          <a:p>
            <a:pPr rtl="0" lvl="1" indent="-381000" marL="91440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Allows for linkage with models of daily activity that work on sub-daily time steps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Allows for variation in mortality, fertility and migration rates over the year to be modelled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Mortality, Fertility, Miscarriage and Migration are seasonal</a:t>
            </a:r>
          </a:p>
          <a:p>
            <a:pPr rtl="0" lvl="3" indent="-342900" marL="1828800">
              <a:buClr>
                <a:schemeClr val="dk1"/>
              </a:buClr>
              <a:buSzPct val="99999"/>
              <a:buFont typeface="Arial"/>
              <a:buChar char="•"/>
            </a:pPr>
            <a:r>
              <a:rPr lang="en"/>
              <a:t>Student migration</a:t>
            </a:r>
          </a:p>
          <a:p>
            <a:pPr rtl="0" lvl="3" indent="-342900" marL="1828800">
              <a:buClr>
                <a:schemeClr val="dk1"/>
              </a:buClr>
              <a:buSzPct val="99999"/>
              <a:buFont typeface="Arial"/>
              <a:buChar char="•"/>
            </a:pPr>
            <a:r>
              <a:rPr lang="en"/>
              <a:t>Holidays and fertility</a:t>
            </a:r>
          </a:p>
          <a:p>
            <a:pPr rtl="0" lvl="3" indent="-342900" marL="1828800">
              <a:buClr>
                <a:schemeClr val="dk1"/>
              </a:buClr>
              <a:buSzPct val="99999"/>
              <a:buFont typeface="Arial"/>
              <a:buChar char="•"/>
            </a:pPr>
            <a:r>
              <a:rPr lang="en"/>
              <a:t>Winter mortality</a:t>
            </a:r>
          </a:p>
          <a:p>
            <a:pPr rtl="0" lvl="2" indent="-381000" marL="137160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</a:pPr>
            <a:r>
              <a:rPr sz="2400" lang="en"/>
              <a:t>Power cuts/flood events and birth spikes</a:t>
            </a:r>
          </a:p>
          <a:p>
            <a:pPr rtl="0" lvl="1" indent="-381000" marL="914400"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Allows for new and exciting aggregate data/statistics to be produced</a:t>
            </a:r>
          </a:p>
          <a:p>
            <a:pPr rtl="0" lvl="2" indent="-381000" marL="1371600">
              <a:spcBef>
                <a:spcPts val="480"/>
              </a:spcBef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Distribution of the total number of </a:t>
            </a:r>
          </a:p>
          <a:p>
            <a:pPr rtl="0" lvl="3" indent="-342900" marL="1828800">
              <a:spcBef>
                <a:spcPts val="480"/>
              </a:spcBef>
              <a:buClr>
                <a:schemeClr val="dk1"/>
              </a:buClr>
              <a:buSzPct val="99999"/>
              <a:buFont typeface="Arial"/>
              <a:buChar char="•"/>
            </a:pPr>
            <a:r>
              <a:rPr lang="en"/>
              <a:t>births per month in a region</a:t>
            </a:r>
          </a:p>
          <a:p>
            <a:pPr rtl="0" lvl="3" indent="-342900" marL="1828800">
              <a:spcBef>
                <a:spcPts val="480"/>
              </a:spcBef>
              <a:buClr>
                <a:schemeClr val="dk1"/>
              </a:buClr>
              <a:buSzPct val="99999"/>
              <a:buFont typeface="Arial"/>
              <a:buChar char="•"/>
            </a:pPr>
            <a:r>
              <a:rPr lang="en"/>
              <a:t>moves per person in a year</a:t>
            </a:r>
          </a:p>
          <a:p>
            <a:pPr rtl="0" lvl="4" indent="-342900" marL="2286000">
              <a:spcBef>
                <a:spcPts val="480"/>
              </a:spcBef>
              <a:buClr>
                <a:schemeClr val="dk1"/>
              </a:buClr>
              <a:buSzPct val="60000"/>
              <a:buFont typeface="Courier New"/>
              <a:buChar char="o"/>
            </a:pPr>
            <a:r>
              <a:rPr lang="en"/>
              <a:t>maximium, minimum, average, variance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/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sz="3000" lang="en"/>
              <a:t>Why individual level?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Data can be linked with other individual level data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e.g. Disease data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It has the possibility that other individual data can be augmented or linked</a:t>
            </a:r>
          </a:p>
          <a:p>
            <a:pPr rtl="0" lvl="2" indent="-381000" marL="1371600"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en"/>
              <a:t>Linkage and substitution with "real data"</a:t>
            </a:r>
          </a:p>
          <a:p>
            <a:pPr rtl="0" lvl="1" indent="-381000" marL="914400"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2400" lang="en"/>
              <a:t>Everybody is different</a:t>
            </a:r>
          </a:p>
          <a:p>
            <a:pPr rtl="0" lvl="2" indent="-381000" marL="137160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</a:pPr>
            <a:r>
              <a:rPr sz="2400" lang="en"/>
              <a:t>Individuals have their own mortality, fertility and migration probabilities and histor</a:t>
            </a:r>
            <a:r>
              <a:rPr lang="en"/>
              <a:t>y</a:t>
            </a:r>
          </a:p>
          <a:p>
            <a:pPr rtl="0" lvl="3" indent="-342900" marL="1828800">
              <a:spcBef>
                <a:spcPts val="360"/>
              </a:spcBef>
              <a:buClr>
                <a:schemeClr val="dk1"/>
              </a:buClr>
              <a:buSzPct val="99999"/>
              <a:buFont typeface="Arial"/>
              <a:buChar char="•"/>
            </a:pPr>
            <a:r>
              <a:rPr lang="en"/>
              <a:t>There is scope for specifying these in the model</a:t>
            </a:r>
          </a:p>
          <a:p>
            <a:pPr rtl="0" lvl="4" indent="-342900" marL="2286000">
              <a:spcBef>
                <a:spcPts val="360"/>
              </a:spcBef>
              <a:buClr>
                <a:schemeClr val="dk1"/>
              </a:buClr>
              <a:buSzPct val="60000"/>
              <a:buFont typeface="Courier New"/>
              <a:buChar char="o"/>
            </a:pPr>
            <a:r>
              <a:rPr lang="en"/>
              <a:t>In such a way as to keep overall counts of births and deaths at observed levels</a:t>
            </a:r>
          </a:p>
          <a:p>
            <a:pPr lvl="3" indent="-342900" marL="1828800">
              <a:spcBef>
                <a:spcPts val="360"/>
              </a:spcBef>
              <a:buClr>
                <a:schemeClr val="dk1"/>
              </a:buClr>
              <a:buSzPct val="99999"/>
              <a:buFont typeface="Arial"/>
              <a:buChar char="•"/>
            </a:pPr>
            <a:r>
              <a:rPr lang="en"/>
              <a:t>Return migration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What?</a:t>
            </a:r>
          </a:p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Stages of development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The nature of the model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Initialisation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Daily Simulation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Death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Birth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Migration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Results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spAutoFit/>
          </a:bodyPr>
          <a:lstStyle/>
          <a:p>
            <a:pPr>
              <a:buNone/>
            </a:pPr>
            <a:r>
              <a:rPr lang="en"/>
              <a:t>Stages of Development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spAutoFit/>
          </a:bodyPr>
          <a:lstStyle/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Natural change Simulation Model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u="sng" lang="en">
                <a:solidFill>
                  <a:schemeClr val="hlink"/>
                </a:solidFill>
                <a:hlinkClick r:id="rId3"/>
              </a:rPr>
              <a:t>ESRC</a:t>
            </a:r>
            <a:r>
              <a:rPr lang="en"/>
              <a:t> funded </a:t>
            </a:r>
            <a:r>
              <a:rPr u="sng" lang="en">
                <a:solidFill>
                  <a:schemeClr val="hlink"/>
                </a:solidFill>
                <a:hlinkClick r:id="rId4"/>
              </a:rPr>
              <a:t>GENESIS Project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Leeds Output Area level results produced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e-Infrastructure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u="sng" lang="en">
                <a:solidFill>
                  <a:schemeClr val="hlink"/>
                </a:solidFill>
                <a:hlinkClick r:id="rId5"/>
              </a:rPr>
              <a:t>JISC</a:t>
            </a:r>
            <a:r>
              <a:rPr lang="en"/>
              <a:t> funded </a:t>
            </a:r>
            <a:r>
              <a:rPr u="sng" lang="en">
                <a:solidFill>
                  <a:schemeClr val="hlink"/>
                </a:solidFill>
                <a:hlinkClick r:id="rId6"/>
              </a:rPr>
              <a:t>NeISS Project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Web Portal based User Interface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Simulation Models configured, run and results stored on e-Science resources</a:t>
            </a:r>
          </a:p>
          <a:p>
            <a:pPr rtl="0" lvl="0" indent="-419100" marL="457200">
              <a:buClr>
                <a:schemeClr val="dk1"/>
              </a:buClr>
              <a:buSzPct val="166666"/>
              <a:buFont typeface="Arial"/>
              <a:buChar char="•"/>
            </a:pPr>
            <a:r>
              <a:rPr lang="en"/>
              <a:t>Migration model component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Not externally funded</a:t>
            </a:r>
          </a:p>
          <a:p>
            <a:pPr rtl="0" lvl="1" indent="-381000" marL="91440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Developed since July 2012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